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88"/>
  </p:notesMasterIdLst>
  <p:handoutMasterIdLst>
    <p:handoutMasterId r:id="rId89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3100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3092" r:id="rId55"/>
    <p:sldId id="3093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2831" r:id="rId66"/>
    <p:sldId id="3096" r:id="rId67"/>
    <p:sldId id="3097" r:id="rId68"/>
    <p:sldId id="2703" r:id="rId69"/>
    <p:sldId id="3098" r:id="rId70"/>
    <p:sldId id="3101" r:id="rId71"/>
    <p:sldId id="3084" r:id="rId72"/>
    <p:sldId id="2739" r:id="rId73"/>
    <p:sldId id="3102" r:id="rId74"/>
    <p:sldId id="2437" r:id="rId75"/>
    <p:sldId id="3103" r:id="rId76"/>
    <p:sldId id="2451" r:id="rId77"/>
    <p:sldId id="3037" r:id="rId78"/>
    <p:sldId id="2623" r:id="rId79"/>
    <p:sldId id="2645" r:id="rId80"/>
    <p:sldId id="2764" r:id="rId81"/>
    <p:sldId id="2630" r:id="rId82"/>
    <p:sldId id="2615" r:id="rId83"/>
    <p:sldId id="2748" r:id="rId84"/>
    <p:sldId id="3043" r:id="rId85"/>
    <p:sldId id="3086" r:id="rId86"/>
    <p:sldId id="3094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4"/>
    <p:restoredTop sz="97532"/>
  </p:normalViewPr>
  <p:slideViewPr>
    <p:cSldViewPr snapToGrid="0" snapToObjects="1">
      <p:cViewPr varScale="1">
        <p:scale>
          <a:sx n="188" d="100"/>
          <a:sy n="188" d="100"/>
        </p:scale>
        <p:origin x="336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3" d="100"/>
        <a:sy n="183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4/30/24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2.13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 (in all but very tiny, often old design, </a:t>
            </a:r>
            <a:r>
              <a:rPr lang="en-US" sz="2200" dirty="0" err="1"/>
              <a:t>cpu's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54483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 </a:t>
            </a:r>
          </a:p>
          <a:p>
            <a:pPr lvl="1"/>
            <a:r>
              <a:rPr lang="en-US" sz="2200" dirty="0"/>
              <a:t>Notice that it is </a:t>
            </a:r>
            <a:r>
              <a:rPr lang="en-US" sz="2200" dirty="0" err="1"/>
              <a:t>sizeof</a:t>
            </a:r>
            <a:r>
              <a:rPr lang="en-US" sz="2200" dirty="0"/>
              <a:t>(*p) below: it is what </a:t>
            </a:r>
            <a:r>
              <a:rPr lang="en-US" sz="2200" b="1" dirty="0"/>
              <a:t>p points at </a:t>
            </a:r>
            <a:r>
              <a:rPr lang="en-US" sz="2200" dirty="0"/>
              <a:t>and not </a:t>
            </a:r>
            <a:r>
              <a:rPr lang="en-US" sz="2200" b="1" dirty="0" err="1"/>
              <a:t>sizeof</a:t>
            </a:r>
            <a:r>
              <a:rPr lang="en-US" sz="2200" b="1" dirty="0"/>
              <a:t>(p) which is the size of the pointer</a:t>
            </a:r>
            <a:r>
              <a:rPr lang="en-US" sz="2200" dirty="0"/>
              <a:t>!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293169" y="5031861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D496-D4A2-769D-8564-9B9833C8A09D}"/>
              </a:ext>
            </a:extLst>
          </p:cNvPr>
          <p:cNvGrpSpPr/>
          <p:nvPr/>
        </p:nvGrpSpPr>
        <p:grpSpPr>
          <a:xfrm>
            <a:off x="7565813" y="1855893"/>
            <a:ext cx="1794933" cy="995680"/>
            <a:chOff x="7565813" y="1855893"/>
            <a:chExt cx="1794933" cy="995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B1C75-CA5C-7A48-0B0D-02C643B8E0D7}"/>
                </a:ext>
              </a:extLst>
            </p:cNvPr>
            <p:cNvSpPr txBox="1"/>
            <p:nvPr/>
          </p:nvSpPr>
          <p:spPr>
            <a:xfrm>
              <a:off x="7565813" y="1855893"/>
              <a:ext cx="179493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size of what numb points at!</a:t>
              </a: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F74A9D1B-0F60-C2FD-17F6-6C87100E7013}"/>
                </a:ext>
              </a:extLst>
            </p:cNvPr>
            <p:cNvSpPr/>
            <p:nvPr/>
          </p:nvSpPr>
          <p:spPr>
            <a:xfrm>
              <a:off x="8290560" y="2526453"/>
              <a:ext cx="135467" cy="32512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1418459" y="4108748"/>
            <a:ext cx="6136616" cy="2362452"/>
            <a:chOff x="714738" y="3755437"/>
            <a:chExt cx="6136616" cy="23624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714738" y="3755437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1467426" y="1074560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901257" y="2876892"/>
            <a:ext cx="72168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actual space used by x is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(*x); = 12 bytes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Calculating by addresses: 0x1234568c – 0x12345680 = 0xc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0945E-DC45-240C-F3B0-8C44456C2365}"/>
              </a:ext>
            </a:extLst>
          </p:cNvPr>
          <p:cNvSpPr txBox="1"/>
          <p:nvPr/>
        </p:nvSpPr>
        <p:spPr>
          <a:xfrm rot="16200000">
            <a:off x="7330782" y="3169281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 – 0x12345680 = 0xc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4696983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463631" y="3735423"/>
            <a:ext cx="3953730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68037" y="4267697"/>
            <a:ext cx="71929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array[0]=2+1;=3;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points at 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9F4277-1DEE-3370-D47C-E421128770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36666" y="751480"/>
          <a:ext cx="6941153" cy="3444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4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97183C-07ED-3C6C-DB7E-D390A9801C7A}"/>
              </a:ext>
            </a:extLst>
          </p:cNvPr>
          <p:cNvSpPr/>
          <p:nvPr/>
        </p:nvSpPr>
        <p:spPr bwMode="auto">
          <a:xfrm>
            <a:off x="7689784" y="5412964"/>
            <a:ext cx="2834461" cy="44016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E0E7-6E6F-1B7B-C758-8C05D6DB2C16}"/>
              </a:ext>
            </a:extLst>
          </p:cNvPr>
          <p:cNvSpPr txBox="1"/>
          <p:nvPr/>
        </p:nvSpPr>
        <p:spPr>
          <a:xfrm>
            <a:off x="5610435" y="5853130"/>
            <a:ext cx="62612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array[0]=2+1=3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-&gt;5</a:t>
            </a:r>
          </a:p>
        </p:txBody>
      </p:sp>
    </p:spTree>
    <p:extLst>
      <p:ext uri="{BB962C8B-B14F-4D97-AF65-F5344CB8AC3E}">
        <p14:creationId xmlns:p14="http://schemas.microsoft.com/office/powerpoint/2010/main" val="10904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  <p:bldP spid="4" grpId="0" animBg="1"/>
      <p:bldP spid="5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700592" y="2996165"/>
            <a:ext cx="3527268" cy="1999105"/>
            <a:chOff x="10574114" y="8900129"/>
            <a:chExt cx="3527268" cy="19991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574114" y="8900129"/>
              <a:ext cx="3527268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4/4 =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7640" y="10655372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 (NULL Examples)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329680" y="832008"/>
            <a:ext cx="5590579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233680" y="1924452"/>
            <a:ext cx="5760719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C50F-729F-B76C-0706-F902E474133F}"/>
              </a:ext>
            </a:extLst>
          </p:cNvPr>
          <p:cNvSpPr txBox="1"/>
          <p:nvPr/>
        </p:nvSpPr>
        <p:spPr>
          <a:xfrm>
            <a:off x="984229" y="1094943"/>
            <a:ext cx="42596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function returns a pointer to the character that follows the first comma ','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786CF-ED42-01C6-28A1-DDB91125EF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</a:t>
            </a:r>
            <a:r>
              <a:rPr lang="en-US" sz="2200" dirty="0">
                <a:solidFill>
                  <a:srgbClr val="FF0000"/>
                </a:solidFill>
              </a:rPr>
              <a:t>only the </a:t>
            </a:r>
            <a:r>
              <a:rPr lang="en-US" sz="2200" b="1" dirty="0">
                <a:solidFill>
                  <a:srgbClr val="FF0000"/>
                </a:solidFill>
              </a:rPr>
              <a:t>address</a:t>
            </a:r>
            <a:r>
              <a:rPr lang="en-US" sz="2200" dirty="0">
                <a:solidFill>
                  <a:srgbClr val="FF0000"/>
                </a:solidFill>
              </a:rPr>
              <a:t> is known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21430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column size must be large enough for the longest string (fills rest with zeros '\0')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[3][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57828"/>
              </p:ext>
            </p:extLst>
          </p:nvPr>
        </p:nvGraphicFramePr>
        <p:xfrm>
          <a:off x="1375727" y="3428905"/>
          <a:ext cx="721813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384821" y="3442898"/>
            <a:ext cx="1361897" cy="1098527"/>
            <a:chOff x="447766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447766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447766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490671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[ROWS][14]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)[14]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14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1578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91369" y="2068000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Defining an Array of Pointers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68345" y="208947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32154" y="1555994"/>
            <a:ext cx="878547" cy="114756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DC225-5C75-8E4C-ED3D-C7CF9DA21A4D}"/>
              </a:ext>
            </a:extLst>
          </p:cNvPr>
          <p:cNvSpPr txBox="1"/>
          <p:nvPr/>
        </p:nvSpPr>
        <p:spPr>
          <a:xfrm>
            <a:off x="8933971" y="2126057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784019"/>
            <a:ext cx="10871200" cy="5392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6" y="2204006"/>
            <a:ext cx="5285480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b="1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674222"/>
            <a:ext cx="6232491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144438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(*name)(arg1,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name(arg1,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02772C-4CF3-A825-266A-EC2457A702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337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472997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823426" y="4847244"/>
            <a:ext cx="5974053" cy="1959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(*f)(int),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*a,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*a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f(*a)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753097" y="524585"/>
            <a:ext cx="5718127" cy="4312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(*)(int),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*, 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int);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array[] = {4, 8, 15, 16, 23, 42};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(array)/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(array[0]);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227650" y="5277831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4 8 15 16 23 42 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5 9 16 17 24 43 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213144"/>
            <a:ext cx="5012076" cy="22169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*a++);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882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("s2: %s\nr2: %s\nr2: %s\n", s2, r2, s1);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(r2,"hello");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("\ns2: %s\nr2: %s\nr2: %s\n",s2,r2,s1);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320316" y="553937"/>
            <a:ext cx="307638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test.c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2ADFA69F-0E9E-F163-D18D-9D7DFDBC4FEF}"/>
              </a:ext>
            </a:extLst>
          </p:cNvPr>
          <p:cNvSpPr txBox="1">
            <a:spLocks/>
          </p:cNvSpPr>
          <p:nvPr/>
        </p:nvSpPr>
        <p:spPr>
          <a:xfrm>
            <a:off x="608005" y="3178327"/>
            <a:ext cx="7618218" cy="3494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	</a:t>
            </a: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004" y="542823"/>
            <a:ext cx="10975992" cy="2403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’;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Accessing Characters in an Array of Pointers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3344079" y="2178766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3300288" y="1238321"/>
          <a:ext cx="7695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66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3986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1767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23175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706589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52942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980851" y="1228074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2254809" y="1423673"/>
            <a:ext cx="1394184" cy="1185049"/>
            <a:chOff x="1906104" y="1423673"/>
            <a:chExt cx="1394184" cy="11850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04" y="1779720"/>
              <a:ext cx="975599" cy="829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56342" y="1423673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182036" y="1171129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1608606" y="368978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3491011" y="3710620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857006" y="3705058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2784321" y="5506273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67136" y="4213289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2544704" y="4981478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1902780" y="3191589"/>
            <a:ext cx="6196805" cy="1443073"/>
            <a:chOff x="2863002" y="3308945"/>
            <a:chExt cx="6196805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145543" y="3401475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1474115" y="489241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8747516" y="4104315"/>
            <a:ext cx="249976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81A5E-D0F7-8EB0-A2FD-EC7B320C8664}"/>
              </a:ext>
            </a:extLst>
          </p:cNvPr>
          <p:cNvSpPr txBox="1"/>
          <p:nvPr/>
        </p:nvSpPr>
        <p:spPr>
          <a:xfrm>
            <a:off x="3201733" y="258065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C160F-B3E6-61ED-C50E-0FE56A8FCCBB}"/>
              </a:ext>
            </a:extLst>
          </p:cNvPr>
          <p:cNvSpPr txBox="1"/>
          <p:nvPr/>
        </p:nvSpPr>
        <p:spPr>
          <a:xfrm>
            <a:off x="4359908" y="25589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F4894-A1C9-1D18-E6B9-761761017260}"/>
              </a:ext>
            </a:extLst>
          </p:cNvPr>
          <p:cNvSpPr txBox="1"/>
          <p:nvPr/>
        </p:nvSpPr>
        <p:spPr>
          <a:xfrm>
            <a:off x="5028782" y="15762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576B-2AA9-0AA2-1208-67052237FC45}"/>
              </a:ext>
            </a:extLst>
          </p:cNvPr>
          <p:cNvSpPr txBox="1"/>
          <p:nvPr/>
        </p:nvSpPr>
        <p:spPr>
          <a:xfrm>
            <a:off x="3868451" y="15596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BBE8D-E338-B525-B077-9160AC7D9E67}"/>
              </a:ext>
            </a:extLst>
          </p:cNvPr>
          <p:cNvSpPr txBox="1"/>
          <p:nvPr/>
        </p:nvSpPr>
        <p:spPr>
          <a:xfrm>
            <a:off x="2133434" y="220947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</a:t>
            </a:r>
            <a:br>
              <a:rPr lang="en-US" sz="1200" dirty="0"/>
            </a:br>
            <a:r>
              <a:rPr lang="en-US" sz="1200" dirty="0"/>
              <a:t>(address)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95E2F-DE23-823A-BCA8-BA7E95A88A6F}"/>
              </a:ext>
            </a:extLst>
          </p:cNvPr>
          <p:cNvSpPr txBox="1"/>
          <p:nvPr/>
        </p:nvSpPr>
        <p:spPr>
          <a:xfrm>
            <a:off x="2591971" y="14076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</a:t>
            </a:r>
          </a:p>
          <a:p>
            <a:r>
              <a:rPr lang="en-US" sz="1200" dirty="0"/>
              <a:t>(address)</a:t>
            </a:r>
          </a:p>
        </p:txBody>
      </p:sp>
    </p:spTree>
    <p:extLst>
      <p:ext uri="{BB962C8B-B14F-4D97-AF65-F5344CB8AC3E}">
        <p14:creationId xmlns:p14="http://schemas.microsoft.com/office/powerpoint/2010/main" val="357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/>
      <p:bldP spid="48" grpId="0"/>
      <p:bldP spid="5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69B6-2736-DD3C-461C-38456D5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write to an immutable literal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0E56-2FBF-7D44-20BD-F9E05C5E0C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0060" y="1666850"/>
            <a:ext cx="9217025" cy="38631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&amp; to get the address of an anonymous variable as shown</a:t>
            </a:r>
          </a:p>
          <a:p>
            <a:pPr lvl="1"/>
            <a:r>
              <a:rPr lang="en-US" dirty="0"/>
              <a:t>Though the </a:t>
            </a:r>
            <a:r>
              <a:rPr lang="en-US" dirty="0" err="1"/>
              <a:t>Rvalue</a:t>
            </a:r>
            <a:r>
              <a:rPr lang="en-US" dirty="0"/>
              <a:t> of "Hello" is the address </a:t>
            </a:r>
          </a:p>
          <a:p>
            <a:r>
              <a:rPr lang="en-US" dirty="0"/>
              <a:t>You cannot write to an immutable literal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B6DED8-9049-B6DA-D760-3861BA25CE11}"/>
              </a:ext>
            </a:extLst>
          </p:cNvPr>
          <p:cNvSpPr/>
          <p:nvPr/>
        </p:nvSpPr>
        <p:spPr bwMode="auto">
          <a:xfrm>
            <a:off x="2991166" y="2907576"/>
            <a:ext cx="5834811" cy="207377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 &amp;"Hello";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'a';   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F76F-4444-D56E-5E69-743E9052A1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52211</TotalTime>
  <Words>12903</Words>
  <Application>Microsoft Macintosh PowerPoint</Application>
  <PresentationFormat>Widescreen</PresentationFormat>
  <Paragraphs>2601</Paragraphs>
  <Slides>86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 (NULL Examples)</vt:lpstr>
      <vt:lpstr>Returning a Pointer To a Local Variable (Dangling Pointer) </vt:lpstr>
      <vt:lpstr>String Literals (Read-Only) in Expressions</vt:lpstr>
      <vt:lpstr>String Literals, Mutable and Immutable arrays - 1</vt:lpstr>
      <vt:lpstr>2D Array of Char (where elements may contain strings)</vt:lpstr>
      <vt:lpstr>Array of Pointers to Strings (This is NOT a 2D array)</vt:lpstr>
      <vt:lpstr>main() Command line arguments: argc, argv</vt:lpstr>
      <vt:lpstr>Accessing argv char at a time</vt:lpstr>
      <vt:lpstr>Defining an Array of Pointer to Strings</vt:lpstr>
      <vt:lpstr>Defining an Array of Pointers to Mutable Strings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  <vt:lpstr>Accessing Characters in an Array of Pointers to Strings</vt:lpstr>
      <vt:lpstr>You cannot write to an immutable literal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2515</cp:revision>
  <cp:lastPrinted>2024-05-01T01:18:56Z</cp:lastPrinted>
  <dcterms:created xsi:type="dcterms:W3CDTF">2018-10-05T16:35:28Z</dcterms:created>
  <dcterms:modified xsi:type="dcterms:W3CDTF">2024-05-01T01:21:00Z</dcterms:modified>
  <cp:category/>
</cp:coreProperties>
</file>